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88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3910-BA9F-4446-84DA-9098077F7115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1E3E4-BC68-42EF-A81A-B1F60FAFF6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25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846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7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621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7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56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684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047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09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E3E4-BC68-42EF-A81A-B1F60FAFF6E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DC87E7-A2FB-4A82-859F-A2B6F8E17F2D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0652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EFD85-3A82-4E69-851C-4565FC83C1A4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9862-B093-4B41-B7F0-486E726548D3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6009-8E83-47AA-B008-3B1FF53A0EF7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7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56319D-16C8-462D-963D-BAE60BA41708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4086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0BCA8-82F8-49F0-A1B5-C289E7594DBE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1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D93BD-AE29-4618-9AE9-2F39028E8362}" type="datetime1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4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E38-E157-40AD-BC3F-A881180F3B7E}" type="datetime1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A0D2-56E4-444A-AEBE-D9A390D2B102}" type="datetime1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1EDE52-79AF-47B6-9C45-3642E1021EAE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642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F53C56-6295-4201-8C64-A4845BCD52C9}" type="datetime1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307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665AF7A2-C11E-4933-976D-52A93626621C}" type="datetime1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9220CAC2-68D4-4E8D-98FC-50FB442C30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689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microsoft.com/office/2007/relationships/hdphoto" Target="../media/hdphoto1.wdp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>
                <a:solidFill>
                  <a:schemeClr val="accent1"/>
                </a:solidFill>
              </a:rPr>
              <a:t>QUEENS MEDICAL CARE ASMIS </a:t>
            </a:r>
            <a:r>
              <a:rPr lang="en-US" dirty="0">
                <a:solidFill>
                  <a:schemeClr val="accent1"/>
                </a:solidFill>
              </a:rPr>
              <a:t>Human Factors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5334000"/>
            <a:ext cx="3247870" cy="463320"/>
          </a:xfrm>
        </p:spPr>
        <p:txBody>
          <a:bodyPr/>
          <a:lstStyle/>
          <a:p>
            <a:r>
              <a:rPr lang="en-US" b="1" dirty="0"/>
              <a:t>Presented by: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MOHONEE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Kalina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F4D68-7A45-4053-8988-AD7B5552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D885A-2701-46B2-93D2-2E4043851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38" y="3987094"/>
            <a:ext cx="3505200" cy="269381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F568F40-C822-4D6F-856A-68E744C639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3"/>
    </mc:Choice>
    <mc:Fallback>
      <p:transition spd="slow" advTm="4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A8A1-9CB0-42F7-A9AE-6A46397B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BBF7-BDF9-42CB-A759-819F01BA9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2171700"/>
            <a:ext cx="8372475" cy="2781300"/>
          </a:xfrm>
        </p:spPr>
        <p:txBody>
          <a:bodyPr>
            <a:normAutofit/>
          </a:bodyPr>
          <a:lstStyle/>
          <a:p>
            <a:pPr marL="530352" lvl="1" indent="0" algn="ctr">
              <a:buNone/>
            </a:pPr>
            <a:r>
              <a:rPr lang="en-GB" sz="3600" i="0" dirty="0"/>
              <a:t>When it comes to anticipating, mitigating, and resolving human factors issues, refining and creating linkages and considerations should be the focus of future effort.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08410-89B1-4C95-A8E3-17D048DA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10</a:t>
            </a:fld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5E17-9E28-4460-A10F-0AF2290BD5D8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dirty="0"/>
              <a:t>Source: Ferro,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1C7F7-07DE-4471-BE66-B7740EB1F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73" y="4832456"/>
            <a:ext cx="2075352" cy="202554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A9929A4-5820-4B0C-B179-B518D53A5D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53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79"/>
    </mc:Choice>
    <mc:Fallback>
      <p:transition spd="slow" advTm="5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26A0-60F9-42AF-A893-D11CEBEB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91109"/>
            <a:ext cx="7200900" cy="14859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SOURCES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363BC-E376-474D-B44D-09572CAD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27025"/>
            <a:ext cx="8382000" cy="4702629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CyberArk. 2021. Least Privilege. [online] Available at: &lt;https://www.cyberark.com/what-is/least-privilege/&gt;.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CYDEF. 2021. The Human Factor: The Hidden Problem of Cybersecurity - CYDEF. [online] Available at: &lt;https://cydef.ca/the-human-factor-the-hidden-problem-of-cybersecurity/&gt;.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Garska</a:t>
            </a: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K., 2018. Healthcare Cybersecurity and the Human Factor: Using Risk-Based Authentication that Considers </a:t>
            </a:r>
            <a:r>
              <a:rPr lang="en-GB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Behavioral</a:t>
            </a: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Factors. [Blog] Identity Automation, Available at: &lt;https://blog.identityautomation.com/healthcare-cybersecurity-and-the-human-factor&gt;.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Usability, Safety and Patient Outcomes with Health Information Technology, 2019. Improving Access to Healthcare with Online Medical Appointment System.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Medical Internet Research, 2017. Web-Based Medical Appointment Systems: A Systematic Review. [online] Available at: &lt;https://www.ncbi.nlm.nih.gov/pmc/articles/PMC5425771/&gt; [Accessed 20 September 2021].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Solutionreach</a:t>
            </a: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2017. 6 Ways to Schedule Patients Effectively and Efficiently. Available at: &lt;https://www.solutionreach.com/blog/how-to-schedule-patients-effectively&gt;.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Thibodeau, Y., 2018. How Artificial Intelligence Can Impact Medical Scheduling. [Blog] Petal, Available at: &lt;http://blog.petal-health.com/artificial-intelligence-impact-medical-scheduling&gt;.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Franklin Gothic Book" panose="020B0503020102020204" pitchFamily="34" charset="0"/>
              <a:buChar char="■"/>
              <a:tabLst>
                <a:tab pos="457200" algn="l"/>
              </a:tabLst>
            </a:pP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Zhao, P., </a:t>
            </a:r>
            <a:r>
              <a:rPr lang="en-GB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Yoo</a:t>
            </a: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I., Lavoie, J., Lavoie, B. and </a:t>
            </a:r>
            <a:r>
              <a:rPr lang="en-GB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Simoes</a:t>
            </a:r>
            <a:r>
              <a:rPr lang="en-GB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E., 2017. Web-Based Medical Appointment Systems: A Systematic Review. Journal of Medical Internet Research, 19(4), p.e134.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5B529-8193-470E-8AD2-CB63439F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601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sz="3200" dirty="0"/>
              <a:t>Schedule appointments on a flexible basis</a:t>
            </a:r>
            <a:endParaRPr lang="en-US" sz="3200" dirty="0"/>
          </a:p>
          <a:p>
            <a:pPr marL="514350" lvl="0" indent="-514350">
              <a:buFont typeface="+mj-lt"/>
              <a:buAutoNum type="arabicPeriod"/>
            </a:pPr>
            <a:r>
              <a:rPr lang="en-GB" sz="3200" dirty="0"/>
              <a:t>Patients must be correctly triaged and risk categorized.</a:t>
            </a:r>
            <a:endParaRPr lang="en-US" sz="3200" dirty="0"/>
          </a:p>
          <a:p>
            <a:pPr marL="514350" lvl="0" indent="-514350">
              <a:buFont typeface="+mj-lt"/>
              <a:buAutoNum type="arabicPeriod"/>
            </a:pPr>
            <a:r>
              <a:rPr lang="en-GB" sz="3200" dirty="0"/>
              <a:t>Staffs accessing phishing emails</a:t>
            </a:r>
            <a:endParaRPr lang="en-US" sz="3200" dirty="0"/>
          </a:p>
          <a:p>
            <a:pPr marL="514350" indent="-51435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1A22E-9116-488A-B590-5819BCE5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2</a:t>
            </a:fld>
            <a:endParaRPr lang="en-US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5ECE51-BEE0-4675-AE9A-BCE6062D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0100"/>
            <a:ext cx="8039100" cy="1485900"/>
          </a:xfrm>
        </p:spPr>
        <p:txBody>
          <a:bodyPr>
            <a:normAutofit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THE HUMAN FACTORS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102FE5F-C880-48E5-BEB6-4D07EE62D1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1"/>
    </mc:Choice>
    <mc:Fallback>
      <p:transition spd="slow" advTm="1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uiExpan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b="1" dirty="0"/>
              <a:t>Problems in ASMIS:</a:t>
            </a:r>
          </a:p>
          <a:p>
            <a:r>
              <a:rPr lang="en-GB" sz="2800" dirty="0"/>
              <a:t>Lacks flexibility in medical setting</a:t>
            </a:r>
          </a:p>
          <a:p>
            <a:r>
              <a:rPr lang="en-GB" sz="2800" dirty="0"/>
              <a:t>Cannot handle cases not defined</a:t>
            </a:r>
          </a:p>
          <a:p>
            <a:r>
              <a:rPr lang="en-GB" sz="2800" dirty="0"/>
              <a:t>Example: New-born caring appointment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Human Factor Related to Problem: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800" dirty="0"/>
              <a:t>Users abuse the system by tampering with data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54660-9933-46EF-A5DE-DDDF6D6B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3</a:t>
            </a:fld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6B7A6B-D0E6-4924-B365-9514476A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01" y="591527"/>
            <a:ext cx="8039100" cy="1485900"/>
          </a:xfrm>
        </p:spPr>
        <p:txBody>
          <a:bodyPr>
            <a:normAutofit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1. SCHEDULE APPOINTMENTS ON A FLEXIBLE BASIS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EA06C-A91D-4E5D-8833-59B2C2078305}"/>
              </a:ext>
            </a:extLst>
          </p:cNvPr>
          <p:cNvSpPr txBox="1"/>
          <p:nvPr/>
        </p:nvSpPr>
        <p:spPr>
          <a:xfrm>
            <a:off x="842229" y="6394083"/>
            <a:ext cx="5939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dirty="0"/>
              <a:t>Source: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 panose="02000000000000000000" pitchFamily="2" charset="0"/>
              </a:rPr>
              <a:t>Improving Access to Healthcare with Online Medical Appointment System, 2019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5633E3-9DA5-4B20-AD4A-DC212E9E6E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6275">
            <a:off x="7085866" y="1954887"/>
            <a:ext cx="2058867" cy="205886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B4609F6-21A1-487D-AFE1-448DE3493D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96"/>
    </mc:Choice>
    <mc:Fallback>
      <p:transition spd="slow" advTm="3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401" y="591527"/>
            <a:ext cx="8039100" cy="1485900"/>
          </a:xfrm>
        </p:spPr>
        <p:txBody>
          <a:bodyPr>
            <a:normAutofit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1. SCHEDULE APPOINTMENTS ON A FLEXIBLE BASIS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229" y="2842335"/>
            <a:ext cx="8039099" cy="3581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Use Control Relocation and Artificial Intelligence (AI)</a:t>
            </a:r>
          </a:p>
          <a:p>
            <a:r>
              <a:rPr lang="en-GB" sz="2800" dirty="0"/>
              <a:t>Patients self-schedule appointment</a:t>
            </a:r>
          </a:p>
          <a:p>
            <a:r>
              <a:rPr lang="en-GB" sz="2800" dirty="0"/>
              <a:t>No restriction to business hours </a:t>
            </a:r>
          </a:p>
          <a:p>
            <a:r>
              <a:rPr lang="en-GB" sz="2800" dirty="0"/>
              <a:t>Allows real-time booking</a:t>
            </a:r>
          </a:p>
          <a:p>
            <a:r>
              <a:rPr lang="en-GB" sz="2800" dirty="0"/>
              <a:t>AI suggests non-predefined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EF55-0EF1-4EE5-A58F-59356C9A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DC0C7-2C06-4009-9CFC-BE62F6F6E1B0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dirty="0"/>
              <a:t>Source: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 panose="02000000000000000000" pitchFamily="2" charset="0"/>
              </a:rPr>
              <a:t>6 Ways to Schedule Patients Effectively and Efficiently, 2017, Thibodeau, 2018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8D933-0443-49F6-9231-39C6174A49EA}"/>
              </a:ext>
            </a:extLst>
          </p:cNvPr>
          <p:cNvSpPr txBox="1"/>
          <p:nvPr/>
        </p:nvSpPr>
        <p:spPr>
          <a:xfrm>
            <a:off x="3107665" y="2078549"/>
            <a:ext cx="3272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622A06-4B40-464F-9D47-A07543BA49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83" y="3754178"/>
            <a:ext cx="2136608" cy="213660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FE065A0-4F45-4DD9-8885-C73369FEBF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07"/>
    </mc:Choice>
    <mc:Fallback>
      <p:transition spd="slow" advTm="83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507107"/>
            <a:ext cx="8077200" cy="1485900"/>
          </a:xfrm>
        </p:spPr>
        <p:txBody>
          <a:bodyPr>
            <a:normAutofit fontScale="90000"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2. PATIENTS MUST BE CORRECTLY TRIAGED AND RISK CATEGORISED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000"/>
            <a:ext cx="8077200" cy="3581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dirty="0"/>
              <a:t>Problems in ASMIS:</a:t>
            </a:r>
          </a:p>
          <a:p>
            <a:r>
              <a:rPr lang="en-GB" sz="2800" dirty="0"/>
              <a:t>Patients use ASMIS for non-emergency situations.</a:t>
            </a:r>
          </a:p>
          <a:p>
            <a:r>
              <a:rPr lang="en-GB" sz="2800" dirty="0"/>
              <a:t>Doctors skip urgent appointments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b="1" dirty="0"/>
              <a:t>Human Factor Related to Problem: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800" dirty="0"/>
              <a:t>Users misinterpret emergency conditions</a:t>
            </a:r>
          </a:p>
          <a:p>
            <a:pPr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24BA9-7775-41DF-BA8F-C1DDA3E2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F9307-AB3C-4B4C-9CA1-D3C0FAE09FBD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</a:t>
            </a:r>
            <a:r>
              <a:rPr lang="en-GB" sz="1100" dirty="0">
                <a:solidFill>
                  <a:srgbClr val="000000"/>
                </a:solidFill>
                <a:latin typeface="Open Sans" panose="02000000000000000000" pitchFamily="2" charset="0"/>
              </a:rPr>
              <a:t>Web-Based Medical Appointment Systems: A Systematic Review, 2017</a:t>
            </a:r>
            <a:endParaRPr lang="en-US" sz="11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96BE382-7A5C-4646-8807-9433014C5C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09"/>
    </mc:Choice>
    <mc:Fallback>
      <p:transition spd="slow" advTm="4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97793"/>
            <a:ext cx="8115300" cy="1485900"/>
          </a:xfrm>
        </p:spPr>
        <p:txBody>
          <a:bodyPr>
            <a:normAutofit fontScale="90000"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2. PATIENTS MUST BE CORRECTLY TRIAGED AND RISK CATEGORISED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783032"/>
            <a:ext cx="7200900" cy="3581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Use Principle of Least Privilege (</a:t>
            </a: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</a:rPr>
              <a:t>PoLP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n-GB" sz="2800" dirty="0"/>
              <a:t>Provide minimum access to ASMIS users</a:t>
            </a:r>
          </a:p>
          <a:p>
            <a:r>
              <a:rPr lang="en-GB" sz="2800" dirty="0"/>
              <a:t>Includes a critical step in safeguarding privileged access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1C849-D55C-4EB3-99EB-7FF283C0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6</a:t>
            </a:fld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C7C9-DAE1-44C4-94B7-E05D72019E1A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dirty="0"/>
              <a:t>Source: Least Privilege,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9FF9-0A63-43F7-86E2-0548C574064E}"/>
              </a:ext>
            </a:extLst>
          </p:cNvPr>
          <p:cNvSpPr txBox="1"/>
          <p:nvPr/>
        </p:nvSpPr>
        <p:spPr>
          <a:xfrm>
            <a:off x="3107665" y="2078549"/>
            <a:ext cx="3272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CD34E-BC4B-4F42-8AEB-83D9A1726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000" r="93333">
                        <a14:foregroundMark x1="20444" y1="32000" x2="24000" y2="39556"/>
                        <a14:foregroundMark x1="43556" y1="54222" x2="43556" y2="54222"/>
                        <a14:foregroundMark x1="58222" y1="42222" x2="58222" y2="42222"/>
                        <a14:foregroundMark x1="80889" y1="22667" x2="80889" y2="22667"/>
                        <a14:foregroundMark x1="73778" y1="65778" x2="73778" y2="65778"/>
                        <a14:foregroundMark x1="20444" y1="60000" x2="20444" y2="60000"/>
                        <a14:foregroundMark x1="16000" y1="79111" x2="16000" y2="79111"/>
                        <a14:foregroundMark x1="23111" y1="66667" x2="23111" y2="66667"/>
                        <a14:foregroundMark x1="4444" y1="68000" x2="4444" y2="68000"/>
                        <a14:foregroundMark x1="93333" y1="31111" x2="93333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15" y="4159320"/>
            <a:ext cx="2562225" cy="256222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D9960EA-7A36-40BA-907A-1926FFC198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80"/>
    </mc:Choice>
    <mc:Fallback>
      <p:transition spd="slow" advTm="55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800100"/>
            <a:ext cx="8115300" cy="1485900"/>
          </a:xfrm>
        </p:spPr>
        <p:txBody>
          <a:bodyPr>
            <a:normAutofit fontScale="90000"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2. PATIENTS MUST BE CORRECTLY TRIAGED AND RISK CATEGORISED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870" y="3037951"/>
            <a:ext cx="7585929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Reduces offensive area of cyber attacks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Enhances the efficiency of end-users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Automatically reset all administrators’ passwords after each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88404-E8CC-4B7B-9B96-52C93FCD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0080EE-4938-447E-811D-085D65C4A332}"/>
              </a:ext>
            </a:extLst>
          </p:cNvPr>
          <p:cNvSpPr txBox="1"/>
          <p:nvPr/>
        </p:nvSpPr>
        <p:spPr>
          <a:xfrm>
            <a:off x="2819401" y="2105841"/>
            <a:ext cx="428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is </a:t>
            </a:r>
            <a:r>
              <a:rPr lang="en-US" sz="32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PoLP</a:t>
            </a:r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A4F30-71B1-4146-A18B-16CC7BACCDEF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dirty="0"/>
              <a:t>Source: Least Privilege, 2021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84159F8-7864-4D1F-B7ED-93FCF2BD8A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10"/>
    </mc:Choice>
    <mc:Fallback>
      <p:transition spd="slow" advTm="5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CA85982-C003-4737-AE02-44E6D008CE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4" b="7689"/>
          <a:stretch/>
        </p:blipFill>
        <p:spPr>
          <a:xfrm rot="817831">
            <a:off x="6829065" y="1501686"/>
            <a:ext cx="2501262" cy="13467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5800"/>
            <a:ext cx="8001000" cy="1485900"/>
          </a:xfrm>
        </p:spPr>
        <p:txBody>
          <a:bodyPr>
            <a:normAutofit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3. STAFFS ACCESSING PHISHING EMAILS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8001000" cy="3581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b="1" dirty="0"/>
              <a:t>Problems in ASMIS:</a:t>
            </a:r>
          </a:p>
          <a:p>
            <a:r>
              <a:rPr lang="en-GB" sz="2600" dirty="0"/>
              <a:t>24% of doctors could not spot a phishing email</a:t>
            </a:r>
          </a:p>
          <a:p>
            <a:r>
              <a:rPr lang="en-GB" sz="2600" dirty="0"/>
              <a:t>Privileged accounts are vulnerable</a:t>
            </a:r>
          </a:p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Human Factor Related to Problem: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sz="2600" dirty="0"/>
              <a:t>Due of fatigue and distraction, users open phishing emails. 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DF21E-4B1C-48CE-8AB8-DB41BEF7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8</a:t>
            </a:fld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8548E-F452-4CB3-A85B-5D3F7F9F4C81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</a:t>
            </a:r>
            <a:r>
              <a:rPr lang="en-GB" sz="1100" dirty="0" err="1"/>
              <a:t>Garska</a:t>
            </a:r>
            <a:r>
              <a:rPr lang="en-GB" sz="1100" dirty="0"/>
              <a:t>, 2018, The Human Factor: The Hidden Problem of Cybersecurity - CYDEF, 2021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4B8B46D-EBBA-445C-88BC-E0352D9758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28"/>
    </mc:Choice>
    <mc:Fallback>
      <p:transition spd="slow" advTm="37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390342"/>
            <a:ext cx="8039100" cy="1485900"/>
          </a:xfrm>
        </p:spPr>
        <p:txBody>
          <a:bodyPr>
            <a:normAutofit/>
          </a:bodyPr>
          <a:lstStyle/>
          <a:p>
            <a:pPr marL="514350" lvl="0" indent="-514350" algn="ctr"/>
            <a:r>
              <a:rPr lang="en-GB" dirty="0">
                <a:solidFill>
                  <a:schemeClr val="accent1"/>
                </a:solidFill>
              </a:rPr>
              <a:t>3. STAFFS ACCESSING PHISHING EMAILS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3136008"/>
            <a:ext cx="7810500" cy="2274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Improve the knowledge of the employees </a:t>
            </a:r>
          </a:p>
          <a:p>
            <a:r>
              <a:rPr lang="en-GB" sz="2800" dirty="0"/>
              <a:t>Regularly remind employees of risky behaviours</a:t>
            </a:r>
          </a:p>
          <a:p>
            <a:r>
              <a:rPr lang="en-GB" sz="2800" dirty="0"/>
              <a:t>Instruct employees on differentiating between genuine and fraudulent emails</a:t>
            </a:r>
            <a:endParaRPr lang="en-US" sz="2800" dirty="0"/>
          </a:p>
          <a:p>
            <a:pPr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FAFCB-B430-4CF5-ADAF-DDC9DEE4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0CAC2-68D4-4E8D-98FC-50FB442C30C7}" type="slidenum">
              <a:rPr lang="en-US" sz="1200" smtClean="0"/>
              <a:t>9</a:t>
            </a:fld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14EBC-6DA1-4293-A1C0-71887666CF1F}"/>
              </a:ext>
            </a:extLst>
          </p:cNvPr>
          <p:cNvSpPr txBox="1"/>
          <p:nvPr/>
        </p:nvSpPr>
        <p:spPr>
          <a:xfrm>
            <a:off x="842229" y="6394083"/>
            <a:ext cx="6324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100" dirty="0"/>
              <a:t>Source: The Human Factor: The Hidden Problem of Cybersecurity - CYDEF,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D65F7-5CD0-4F99-93E9-4156195C4E44}"/>
              </a:ext>
            </a:extLst>
          </p:cNvPr>
          <p:cNvSpPr txBox="1"/>
          <p:nvPr/>
        </p:nvSpPr>
        <p:spPr>
          <a:xfrm>
            <a:off x="3107665" y="2078549"/>
            <a:ext cx="3272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05CCFD-C2F9-4DC5-BA6E-62E32ABCB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961">
            <a:off x="374976" y="1144226"/>
            <a:ext cx="2283164" cy="186864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55AF938-D65C-4A56-8A27-330DCF1CD4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9"/>
    </mc:Choice>
    <mc:Fallback>
      <p:transition spd="slow" advTm="55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8|11|2.1|3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|12.2|9.5|14.6|1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3|8.5|24.8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14.2|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9|20.7|15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|23.6|2.4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20.7|15.3"/>
</p:tagLst>
</file>

<file path=ppt/theme/theme1.xml><?xml version="1.0" encoding="utf-8"?>
<a:theme xmlns:a="http://schemas.openxmlformats.org/drawingml/2006/main" name="Crop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584</TotalTime>
  <Words>703</Words>
  <Application>Microsoft Office PowerPoint</Application>
  <PresentationFormat>On-screen Show (4:3)</PresentationFormat>
  <Paragraphs>92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Franklin Gothic Book</vt:lpstr>
      <vt:lpstr>Open Sans</vt:lpstr>
      <vt:lpstr>Wingdings</vt:lpstr>
      <vt:lpstr>Crop</vt:lpstr>
      <vt:lpstr>QUEENS MEDICAL CARE ASMIS Human Factors</vt:lpstr>
      <vt:lpstr>THE HUMAN FACTORS</vt:lpstr>
      <vt:lpstr>1. SCHEDULE APPOINTMENTS ON A FLEXIBLE BASIS</vt:lpstr>
      <vt:lpstr>1. SCHEDULE APPOINTMENTS ON A FLEXIBLE BASIS</vt:lpstr>
      <vt:lpstr>2. PATIENTS MUST BE CORRECTLY TRIAGED AND RISK CATEGORISED</vt:lpstr>
      <vt:lpstr>2. PATIENTS MUST BE CORRECTLY TRIAGED AND RISK CATEGORISED</vt:lpstr>
      <vt:lpstr>2. PATIENTS MUST BE CORRECTLY TRIAGED AND RISK CATEGORISED</vt:lpstr>
      <vt:lpstr>3. STAFFS ACCESSING PHISHING EMAILS</vt:lpstr>
      <vt:lpstr>3. STAFFS ACCESSING PHISHING EMAILS</vt:lpstr>
      <vt:lpstr>CONCLUSION</vt:lpstr>
      <vt:lpstr>SOURCES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L2PC26</dc:creator>
  <cp:lastModifiedBy>Mohonee, Kalina</cp:lastModifiedBy>
  <cp:revision>130</cp:revision>
  <dcterms:created xsi:type="dcterms:W3CDTF">2021-09-15T05:12:22Z</dcterms:created>
  <dcterms:modified xsi:type="dcterms:W3CDTF">2021-09-20T19:59:01Z</dcterms:modified>
</cp:coreProperties>
</file>